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9" r:id="rId1"/>
  </p:sldMasterIdLst>
  <p:sldIdLst>
    <p:sldId id="256" r:id="rId2"/>
    <p:sldId id="257" r:id="rId3"/>
    <p:sldId id="263" r:id="rId4"/>
    <p:sldId id="259" r:id="rId5"/>
    <p:sldId id="258" r:id="rId6"/>
    <p:sldId id="260" r:id="rId7"/>
    <p:sldId id="261" r:id="rId8"/>
    <p:sldId id="262" r:id="rId9"/>
    <p:sldId id="265" r:id="rId10"/>
    <p:sldId id="266" r:id="rId11"/>
    <p:sldId id="269" r:id="rId12"/>
    <p:sldId id="270" r:id="rId13"/>
    <p:sldId id="271" r:id="rId14"/>
    <p:sldId id="267" r:id="rId15"/>
    <p:sldId id="268"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0" d="100"/>
          <a:sy n="70" d="100"/>
        </p:scale>
        <p:origin x="-61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3048000" y="3124200"/>
            <a:ext cx="82296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048000" y="5003322"/>
            <a:ext cx="82296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10733828" y="1110597"/>
            <a:ext cx="2286000" cy="508000"/>
          </a:xfrm>
        </p:spPr>
        <p:txBody>
          <a:bodyPr/>
          <a:lstStyle/>
          <a:p>
            <a:fld id="{B61BEF0D-F0BB-DE4B-95CE-6DB70DBA9567}" type="datetimeFigureOut">
              <a:rPr lang="en-US" smtClean="0"/>
              <a:pPr/>
              <a:t>3/5/2026</a:t>
            </a:fld>
            <a:endParaRPr lang="en-US" dirty="0"/>
          </a:p>
        </p:txBody>
      </p:sp>
      <p:sp>
        <p:nvSpPr>
          <p:cNvPr id="17" name="Нижний колонтитул 16"/>
          <p:cNvSpPr>
            <a:spLocks noGrp="1"/>
          </p:cNvSpPr>
          <p:nvPr>
            <p:ph type="ftr" sz="quarter" idx="11"/>
          </p:nvPr>
        </p:nvSpPr>
        <p:spPr bwMode="auto">
          <a:xfrm rot="5400000">
            <a:off x="10045959" y="4117661"/>
            <a:ext cx="3657600" cy="512064"/>
          </a:xfrm>
        </p:spPr>
        <p:txBody>
          <a:bodyPr/>
          <a:lstStyle/>
          <a:p>
            <a:endParaRPr lang="en-US" dirty="0"/>
          </a:p>
        </p:txBody>
      </p:sp>
      <p:sp>
        <p:nvSpPr>
          <p:cNvPr id="10" name="Прямоугольник 9"/>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1215180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812800" y="3429000"/>
            <a:ext cx="17272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746176"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2218944" y="5788152"/>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2540000" y="4495800"/>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767392" y="4928702"/>
            <a:ext cx="812800" cy="517524"/>
          </a:xfrm>
        </p:spPr>
        <p:txBody>
          <a:bodyPr/>
          <a:lstStyle/>
          <a:p>
            <a:fld id="{D57F1E4F-1CFF-5643-939E-217C01CDF565}"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61BEF0D-F0BB-DE4B-95CE-6DB70DBA9567}" type="datetimeFigureOut">
              <a:rPr lang="en-US" smtClean="0"/>
              <a:pPr/>
              <a:t>3/5/2026</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40"/>
            <a:ext cx="22352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61BEF0D-F0BB-DE4B-95CE-6DB70DBA9567}" type="datetimeFigureOut">
              <a:rPr lang="en-US" smtClean="0"/>
              <a:pPr/>
              <a:t>3/5/2026</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Объект 7"/>
          <p:cNvSpPr>
            <a:spLocks noGrp="1"/>
          </p:cNvSpPr>
          <p:nvPr>
            <p:ph sz="quarter" idx="1"/>
          </p:nvPr>
        </p:nvSpPr>
        <p:spPr>
          <a:xfrm>
            <a:off x="609600" y="1600200"/>
            <a:ext cx="99568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B61BEF0D-F0BB-DE4B-95CE-6DB70DBA9567}" type="datetimeFigureOut">
              <a:rPr lang="en-US" smtClean="0"/>
              <a:pPr/>
              <a:t>3/5/2026</a:t>
            </a:fld>
            <a:endParaRPr lang="en-US" dirty="0"/>
          </a:p>
        </p:txBody>
      </p:sp>
      <p:sp>
        <p:nvSpPr>
          <p:cNvPr id="9" name="Номер слайда 8"/>
          <p:cNvSpPr>
            <a:spLocks noGrp="1"/>
          </p:cNvSpPr>
          <p:nvPr>
            <p:ph type="sldNum" sz="quarter" idx="15"/>
          </p:nvPr>
        </p:nvSpPr>
        <p:spPr/>
        <p:txBody>
          <a:bodyPr rtlCol="0"/>
          <a:lstStyle/>
          <a:p>
            <a:fld id="{D57F1E4F-1CFF-5643-939E-217C01CDF565}" type="slidenum">
              <a:rPr lang="en-US" smtClean="0"/>
              <a:pPr/>
              <a:t>‹#›</a:t>
            </a:fld>
            <a:endParaRPr lang="en-US" dirty="0"/>
          </a:p>
        </p:txBody>
      </p:sp>
      <p:sp>
        <p:nvSpPr>
          <p:cNvPr id="10" name="Нижний колонтитул 9"/>
          <p:cNvSpPr>
            <a:spLocks noGrp="1"/>
          </p:cNvSpPr>
          <p:nvPr>
            <p:ph type="ftr" sz="quarter" idx="16"/>
          </p:nvPr>
        </p:nvSpPr>
        <p:spPr/>
        <p:txBody>
          <a:bodyPr rtlCol="0"/>
          <a:lstStyle/>
          <a:p>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0" y="2895600"/>
            <a:ext cx="82296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048000" y="5010150"/>
            <a:ext cx="82296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10732008" y="1106932"/>
            <a:ext cx="2286000" cy="508000"/>
          </a:xfrm>
        </p:spPr>
        <p:txBody>
          <a:bodyPr/>
          <a:lstStyle/>
          <a:p>
            <a:fld id="{B61BEF0D-F0BB-DE4B-95CE-6DB70DBA9567}" type="datetimeFigureOut">
              <a:rPr lang="en-US" smtClean="0"/>
              <a:pPr/>
              <a:t>3/5/2026</a:t>
            </a:fld>
            <a:endParaRPr lang="en-US" dirty="0"/>
          </a:p>
        </p:txBody>
      </p:sp>
      <p:sp>
        <p:nvSpPr>
          <p:cNvPr id="5" name="Нижний колонтитул 4"/>
          <p:cNvSpPr>
            <a:spLocks noGrp="1"/>
          </p:cNvSpPr>
          <p:nvPr>
            <p:ph type="ftr" sz="quarter" idx="11"/>
          </p:nvPr>
        </p:nvSpPr>
        <p:spPr bwMode="auto">
          <a:xfrm rot="5400000">
            <a:off x="10046208" y="4114800"/>
            <a:ext cx="3657600" cy="512064"/>
          </a:xfrm>
        </p:spPr>
        <p:txBody>
          <a:bodyPr/>
          <a:lstStyle/>
          <a:p>
            <a:endParaRPr lang="en-US" dirty="0"/>
          </a:p>
        </p:txBody>
      </p:sp>
      <p:sp>
        <p:nvSpPr>
          <p:cNvPr id="9" name="Прямоугольник 8"/>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812800" y="3429000"/>
            <a:ext cx="17272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766272"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2218944" y="5791200"/>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2505387" y="4479888"/>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12130592"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787488" y="4928702"/>
            <a:ext cx="812800" cy="517524"/>
          </a:xfrm>
        </p:spPr>
        <p:txBody>
          <a:bodyPr/>
          <a:lstStyle/>
          <a:p>
            <a:fld id="{D57F1E4F-1CFF-5643-939E-217C01CDF565}"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B61BEF0D-F0BB-DE4B-95CE-6DB70DBA9567}" type="datetimeFigureOut">
              <a:rPr lang="en-US" smtClean="0"/>
              <a:pPr/>
              <a:t>3/5/2026</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D57F1E4F-1CFF-5643-939E-217C01CDF565}" type="slidenum">
              <a:rPr lang="en-US" smtClean="0"/>
              <a:pPr/>
              <a:t>‹#›</a:t>
            </a:fld>
            <a:endParaRPr lang="en-US" dirty="0"/>
          </a:p>
        </p:txBody>
      </p:sp>
      <p:sp>
        <p:nvSpPr>
          <p:cNvPr id="9" name="Объект 8"/>
          <p:cNvSpPr>
            <a:spLocks noGrp="1"/>
          </p:cNvSpPr>
          <p:nvPr>
            <p:ph sz="quarter" idx="1"/>
          </p:nvPr>
        </p:nvSpPr>
        <p:spPr>
          <a:xfrm>
            <a:off x="609600" y="1600200"/>
            <a:ext cx="48768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Объект 10"/>
          <p:cNvSpPr>
            <a:spLocks noGrp="1"/>
          </p:cNvSpPr>
          <p:nvPr>
            <p:ph sz="quarter" idx="2"/>
          </p:nvPr>
        </p:nvSpPr>
        <p:spPr>
          <a:xfrm>
            <a:off x="5693664" y="1600200"/>
            <a:ext cx="48768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100584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B61BEF0D-F0BB-DE4B-95CE-6DB70DBA9567}" type="datetimeFigureOut">
              <a:rPr lang="en-US" smtClean="0"/>
              <a:pPr/>
              <a:t>3/5/2026</a:t>
            </a:fld>
            <a:endParaRPr lang="en-US" dirty="0"/>
          </a:p>
        </p:txBody>
      </p:sp>
      <p:sp>
        <p:nvSpPr>
          <p:cNvPr id="8" name="Нижний колонтитул 7"/>
          <p:cNvSpPr>
            <a:spLocks noGrp="1"/>
          </p:cNvSpPr>
          <p:nvPr>
            <p:ph type="ftr" sz="quarter" idx="11"/>
          </p:nvPr>
        </p:nvSpPr>
        <p:spPr/>
        <p:txBody>
          <a:bodyPr/>
          <a:lstStyle/>
          <a:p>
            <a:endParaRPr lang="en-US" dirty="0"/>
          </a:p>
        </p:txBody>
      </p:sp>
      <p:sp>
        <p:nvSpPr>
          <p:cNvPr id="9" name="Номер слайда 8"/>
          <p:cNvSpPr>
            <a:spLocks noGrp="1"/>
          </p:cNvSpPr>
          <p:nvPr>
            <p:ph type="sldNum" sz="quarter" idx="12"/>
          </p:nvPr>
        </p:nvSpPr>
        <p:spPr/>
        <p:txBody>
          <a:bodyPr/>
          <a:lstStyle/>
          <a:p>
            <a:fld id="{D57F1E4F-1CFF-5643-939E-217C01CDF565}" type="slidenum">
              <a:rPr lang="en-US" smtClean="0"/>
              <a:pPr/>
              <a:t>‹#›</a:t>
            </a:fld>
            <a:endParaRPr lang="en-US" dirty="0"/>
          </a:p>
        </p:txBody>
      </p:sp>
      <p:sp>
        <p:nvSpPr>
          <p:cNvPr id="11" name="Объект 10"/>
          <p:cNvSpPr>
            <a:spLocks noGrp="1"/>
          </p:cNvSpPr>
          <p:nvPr>
            <p:ph sz="quarter" idx="2"/>
          </p:nvPr>
        </p:nvSpPr>
        <p:spPr>
          <a:xfrm>
            <a:off x="609600" y="2362200"/>
            <a:ext cx="48768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quarter" idx="4"/>
          </p:nvPr>
        </p:nvSpPr>
        <p:spPr>
          <a:xfrm>
            <a:off x="5829300" y="2362200"/>
            <a:ext cx="48768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B61BEF0D-F0BB-DE4B-95CE-6DB70DBA9567}" type="datetimeFigureOut">
              <a:rPr lang="en-US" smtClean="0"/>
              <a:pPr/>
              <a:t>3/5/2026</a:t>
            </a:fld>
            <a:endParaRPr lang="en-US" dirty="0"/>
          </a:p>
        </p:txBody>
      </p:sp>
      <p:sp>
        <p:nvSpPr>
          <p:cNvPr id="7" name="Номер слайда 6"/>
          <p:cNvSpPr>
            <a:spLocks noGrp="1"/>
          </p:cNvSpPr>
          <p:nvPr>
            <p:ph type="sldNum" sz="quarter" idx="11"/>
          </p:nvPr>
        </p:nvSpPr>
        <p:spPr/>
        <p:txBody>
          <a:bodyPr rtlCol="0"/>
          <a:lstStyle/>
          <a:p>
            <a:fld id="{D57F1E4F-1CFF-5643-939E-217C01CDF565}" type="slidenum">
              <a:rPr lang="en-US" smtClean="0"/>
              <a:pPr/>
              <a:t>‹#›</a:t>
            </a:fld>
            <a:endParaRPr lang="en-US" dirty="0"/>
          </a:p>
        </p:txBody>
      </p:sp>
      <p:sp>
        <p:nvSpPr>
          <p:cNvPr id="8" name="Нижний колонтитул 7"/>
          <p:cNvSpPr>
            <a:spLocks noGrp="1"/>
          </p:cNvSpPr>
          <p:nvPr>
            <p:ph type="ftr" sz="quarter" idx="12"/>
          </p:nvPr>
        </p:nvSpPr>
        <p:spPr/>
        <p:txBody>
          <a:bodyPr rtlCol="0"/>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61BEF0D-F0BB-DE4B-95CE-6DB70DBA9567}" type="datetimeFigureOut">
              <a:rPr lang="en-US" smtClean="0"/>
              <a:pPr/>
              <a:t>3/5/2026</a:t>
            </a:fld>
            <a:endParaRPr lang="en-US" dirty="0"/>
          </a:p>
        </p:txBody>
      </p:sp>
      <p:sp>
        <p:nvSpPr>
          <p:cNvPr id="3" name="Нижний колонтитул 2"/>
          <p:cNvSpPr>
            <a:spLocks noGrp="1"/>
          </p:cNvSpPr>
          <p:nvPr>
            <p:ph type="ftr" sz="quarter" idx="11"/>
          </p:nvPr>
        </p:nvSpPr>
        <p:spPr/>
        <p:txBody>
          <a:bodyPr/>
          <a:lstStyle/>
          <a:p>
            <a:endParaRPr lang="en-US" dirty="0"/>
          </a:p>
        </p:txBody>
      </p:sp>
      <p:sp>
        <p:nvSpPr>
          <p:cNvPr id="4" name="Номер слайда 3"/>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5547360" y="3124200"/>
            <a:ext cx="6309360" cy="6096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9083040" y="274320"/>
            <a:ext cx="2036064"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Объект 17"/>
          <p:cNvSpPr>
            <a:spLocks noGrp="1"/>
          </p:cNvSpPr>
          <p:nvPr>
            <p:ph sz="quarter" idx="1"/>
          </p:nvPr>
        </p:nvSpPr>
        <p:spPr>
          <a:xfrm>
            <a:off x="406400" y="274320"/>
            <a:ext cx="75184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B61BEF0D-F0BB-DE4B-95CE-6DB70DBA9567}" type="datetimeFigureOut">
              <a:rPr lang="en-US" smtClean="0"/>
              <a:pPr/>
              <a:t>3/5/2026</a:t>
            </a:fld>
            <a:endParaRPr lang="en-US" dirty="0"/>
          </a:p>
        </p:txBody>
      </p:sp>
      <p:sp>
        <p:nvSpPr>
          <p:cNvPr id="22" name="Номер слайда 21"/>
          <p:cNvSpPr>
            <a:spLocks noGrp="1"/>
          </p:cNvSpPr>
          <p:nvPr>
            <p:ph type="sldNum" sz="quarter" idx="15"/>
          </p:nvPr>
        </p:nvSpPr>
        <p:spPr/>
        <p:txBody>
          <a:bodyPr rtlCol="0"/>
          <a:lstStyle/>
          <a:p>
            <a:fld id="{D57F1E4F-1CFF-5643-939E-217C01CDF565}" type="slidenum">
              <a:rPr lang="en-US" smtClean="0"/>
              <a:pPr/>
              <a:t>‹#›</a:t>
            </a:fld>
            <a:endParaRPr lang="en-US" dirty="0"/>
          </a:p>
        </p:txBody>
      </p:sp>
      <p:sp>
        <p:nvSpPr>
          <p:cNvPr id="23" name="Нижний колонтитул 22"/>
          <p:cNvSpPr>
            <a:spLocks noGrp="1"/>
          </p:cNvSpPr>
          <p:nvPr>
            <p:ph type="ftr" sz="quarter" idx="16"/>
          </p:nvPr>
        </p:nvSpPr>
        <p:spPr/>
        <p:txBody>
          <a:bodyPr rtlCol="0"/>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11684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5518404" y="3124200"/>
            <a:ext cx="6309360" cy="6096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82296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9021064" y="264795"/>
            <a:ext cx="2032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119888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11785600" y="0"/>
            <a:ext cx="4064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B61BEF0D-F0BB-DE4B-95CE-6DB70DBA9567}" type="datetimeFigureOut">
              <a:rPr lang="en-US" smtClean="0"/>
              <a:pPr/>
              <a:t>3/5/2026</a:t>
            </a:fld>
            <a:endParaRPr lang="en-US" dirty="0"/>
          </a:p>
        </p:txBody>
      </p:sp>
      <p:sp>
        <p:nvSpPr>
          <p:cNvPr id="18" name="Номер слайда 17"/>
          <p:cNvSpPr>
            <a:spLocks noGrp="1"/>
          </p:cNvSpPr>
          <p:nvPr>
            <p:ph type="sldNum" sz="quarter" idx="11"/>
          </p:nvPr>
        </p:nvSpPr>
        <p:spPr/>
        <p:txBody>
          <a:bodyPr rtlCol="0"/>
          <a:lstStyle/>
          <a:p>
            <a:fld id="{D57F1E4F-1CFF-5643-939E-217C01CDF565}" type="slidenum">
              <a:rPr lang="en-US" smtClean="0"/>
              <a:pPr/>
              <a:t>‹#›</a:t>
            </a:fld>
            <a:endParaRPr lang="en-US" dirty="0"/>
          </a:p>
        </p:txBody>
      </p:sp>
      <p:sp>
        <p:nvSpPr>
          <p:cNvPr id="21" name="Нижний колонтитул 20"/>
          <p:cNvSpPr>
            <a:spLocks noGrp="1"/>
          </p:cNvSpPr>
          <p:nvPr>
            <p:ph type="ftr" sz="quarter" idx="12"/>
          </p:nvPr>
        </p:nvSpPr>
        <p:spPr/>
        <p:txBody>
          <a:bodyPr rtlCol="0"/>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609600" y="274638"/>
            <a:ext cx="99568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609600" y="1600200"/>
            <a:ext cx="99568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10454640" y="1017843"/>
            <a:ext cx="2011680" cy="512064"/>
          </a:xfrm>
          <a:prstGeom prst="rect">
            <a:avLst/>
          </a:prstGeom>
        </p:spPr>
        <p:txBody>
          <a:bodyPr vert="horz" anchor="ctr" anchorCtr="0"/>
          <a:lstStyle>
            <a:lvl1pPr algn="r" eaLnBrk="1" latinLnBrk="0" hangingPunct="1">
              <a:defRPr kumimoji="0" sz="1200">
                <a:solidFill>
                  <a:schemeClr val="tx2"/>
                </a:solidFill>
              </a:defRPr>
            </a:lvl1pPr>
          </a:lstStyle>
          <a:p>
            <a:fld id="{B61BEF0D-F0BB-DE4B-95CE-6DB70DBA9567}" type="datetimeFigureOut">
              <a:rPr lang="en-US" smtClean="0"/>
              <a:pPr/>
              <a:t>3/5/2026</a:t>
            </a:fld>
            <a:endParaRPr lang="en-US" dirty="0"/>
          </a:p>
        </p:txBody>
      </p:sp>
      <p:sp>
        <p:nvSpPr>
          <p:cNvPr id="3" name="Нижний колонтитул 2"/>
          <p:cNvSpPr>
            <a:spLocks noGrp="1"/>
          </p:cNvSpPr>
          <p:nvPr>
            <p:ph type="ftr" sz="quarter" idx="3"/>
          </p:nvPr>
        </p:nvSpPr>
        <p:spPr>
          <a:xfrm rot="5400000">
            <a:off x="9853648" y="3676280"/>
            <a:ext cx="3200400" cy="487680"/>
          </a:xfrm>
          <a:prstGeom prst="rect">
            <a:avLst/>
          </a:prstGeom>
        </p:spPr>
        <p:txBody>
          <a:bodyPr vert="horz" anchor="ctr" anchorCtr="0"/>
          <a:lstStyle>
            <a:lvl1pPr algn="l" eaLnBrk="1" latinLnBrk="0" hangingPunct="1">
              <a:defRPr kumimoji="0" sz="1200">
                <a:solidFill>
                  <a:schemeClr val="tx2"/>
                </a:solidFill>
              </a:defRPr>
            </a:lvl1pPr>
          </a:lstStyle>
          <a:p>
            <a:endParaRPr lang="en-US" dirty="0"/>
          </a:p>
        </p:txBody>
      </p:sp>
      <p:sp>
        <p:nvSpPr>
          <p:cNvPr id="7" name="Прямая соединительная линия 6"/>
          <p:cNvSpPr>
            <a:spLocks noChangeShapeType="1"/>
          </p:cNvSpPr>
          <p:nvPr/>
        </p:nvSpPr>
        <p:spPr bwMode="auto">
          <a:xfrm>
            <a:off x="1016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10838688" y="5734050"/>
            <a:ext cx="812800" cy="521208"/>
          </a:xfrm>
          <a:prstGeom prst="rect">
            <a:avLst/>
          </a:prstGeom>
        </p:spPr>
        <p:txBody>
          <a:bodyPr vert="horz" anchor="ctr"/>
          <a:lstStyle>
            <a:lvl1pPr algn="ctr" eaLnBrk="1" latinLnBrk="0" hangingPunct="1">
              <a:defRPr kumimoji="0" sz="1400" b="1">
                <a:solidFill>
                  <a:srgbClr val="FFFFFF"/>
                </a:solidFill>
              </a:defRPr>
            </a:lvl1pPr>
          </a:lstStyle>
          <a:p>
            <a:fld id="{D57F1E4F-1CFF-5643-939E-217C01CDF56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arant.ru/products/ipo/prime/doc/405942493/?ysclid=lluq2eewup663300216" TargetMode="External"/><Relationship Id="rId2" Type="http://schemas.openxmlformats.org/officeDocument/2006/relationships/hyperlink" Target="https://base.garant.ru/70512244/?ysclid=lluq1i97ov181071480"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301347" y="1532469"/>
            <a:ext cx="8915399" cy="2262781"/>
          </a:xfrm>
        </p:spPr>
        <p:txBody>
          <a:bodyPr>
            <a:noAutofit/>
          </a:bodyPr>
          <a:lstStyle/>
          <a:p>
            <a:pPr algn="ctr"/>
            <a:r>
              <a:rPr lang="ru-RU" sz="2800" b="1" dirty="0">
                <a:solidFill>
                  <a:schemeClr val="tx2">
                    <a:lumMod val="75000"/>
                  </a:schemeClr>
                </a:solidFill>
              </a:rPr>
              <a:t>Образовательная программа дошкольного образования Муниципального бюджетного дошкольного образовательного учреждения «Детский сад </a:t>
            </a:r>
            <a:r>
              <a:rPr lang="ru-RU" sz="2800" b="1" dirty="0" smtClean="0">
                <a:solidFill>
                  <a:schemeClr val="tx2">
                    <a:lumMod val="75000"/>
                  </a:schemeClr>
                </a:solidFill>
              </a:rPr>
              <a:t>№</a:t>
            </a:r>
            <a:r>
              <a:rPr lang="ru-RU" sz="2800" b="1" dirty="0">
                <a:solidFill>
                  <a:schemeClr val="tx2">
                    <a:lumMod val="75000"/>
                  </a:schemeClr>
                </a:solidFill>
              </a:rPr>
              <a:t>2</a:t>
            </a:r>
            <a:r>
              <a:rPr lang="ru-RU" sz="2800" b="1" dirty="0" smtClean="0">
                <a:solidFill>
                  <a:schemeClr val="tx2">
                    <a:lumMod val="75000"/>
                  </a:schemeClr>
                </a:solidFill>
              </a:rPr>
              <a:t> «</a:t>
            </a:r>
            <a:r>
              <a:rPr lang="ru-RU" sz="2800" b="1" dirty="0" smtClean="0">
                <a:solidFill>
                  <a:schemeClr val="tx2">
                    <a:lumMod val="75000"/>
                  </a:schemeClr>
                </a:solidFill>
              </a:rPr>
              <a:t>Рябинушка</a:t>
            </a:r>
            <a:r>
              <a:rPr lang="ru-RU" sz="2800" b="1" dirty="0" smtClean="0">
                <a:solidFill>
                  <a:schemeClr val="tx2">
                    <a:lumMod val="75000"/>
                  </a:schemeClr>
                </a:solidFill>
              </a:rPr>
              <a:t>» </a:t>
            </a:r>
            <a:r>
              <a:rPr lang="ru-RU" sz="2800" b="1" dirty="0">
                <a:solidFill>
                  <a:schemeClr val="tx2">
                    <a:lumMod val="75000"/>
                  </a:schemeClr>
                </a:solidFill>
              </a:rPr>
              <a:t>Зеленодольского муниципального района Республики </a:t>
            </a:r>
            <a:r>
              <a:rPr lang="ru-RU" sz="2800" b="1" dirty="0" smtClean="0">
                <a:solidFill>
                  <a:schemeClr val="tx2">
                    <a:lumMod val="75000"/>
                  </a:schemeClr>
                </a:solidFill>
              </a:rPr>
              <a:t>Татарстан</a:t>
            </a:r>
            <a:endParaRPr lang="ru-RU" sz="2800" b="1" dirty="0">
              <a:solidFill>
                <a:schemeClr val="tx2">
                  <a:lumMod val="75000"/>
                </a:schemeClr>
              </a:solidFill>
            </a:endParaRPr>
          </a:p>
        </p:txBody>
      </p:sp>
      <p:sp>
        <p:nvSpPr>
          <p:cNvPr id="3" name="Подзаголовок 2"/>
          <p:cNvSpPr>
            <a:spLocks noGrp="1"/>
          </p:cNvSpPr>
          <p:nvPr>
            <p:ph type="subTitle" idx="1"/>
          </p:nvPr>
        </p:nvSpPr>
        <p:spPr>
          <a:xfrm>
            <a:off x="2546881" y="4455650"/>
            <a:ext cx="8915399" cy="1126283"/>
          </a:xfrm>
        </p:spPr>
        <p:txBody>
          <a:bodyPr>
            <a:normAutofit/>
          </a:bodyPr>
          <a:lstStyle/>
          <a:p>
            <a:r>
              <a:rPr lang="ru-RU" dirty="0" smtClean="0">
                <a:solidFill>
                  <a:schemeClr val="accent1">
                    <a:lumMod val="75000"/>
                  </a:schemeClr>
                </a:solidFill>
              </a:rPr>
              <a:t>Разработана в соответствии с федеральным государственным образовательным стандартом дошкольного образования и федеральной образовательной программой дошкольного образования</a:t>
            </a:r>
          </a:p>
          <a:p>
            <a:endParaRPr lang="ru-RU" dirty="0"/>
          </a:p>
        </p:txBody>
      </p:sp>
    </p:spTree>
    <p:extLst>
      <p:ext uri="{BB962C8B-B14F-4D97-AF65-F5344CB8AC3E}">
        <p14:creationId xmlns:p14="http://schemas.microsoft.com/office/powerpoint/2010/main" val="7100151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b="1" dirty="0" smtClean="0">
                <a:solidFill>
                  <a:schemeClr val="tx2">
                    <a:lumMod val="75000"/>
                  </a:schemeClr>
                </a:solidFill>
              </a:rPr>
              <a:t>Содержание образовательной деятельности</a:t>
            </a:r>
            <a:endParaRPr lang="ru-RU" b="1" dirty="0">
              <a:solidFill>
                <a:schemeClr val="tx2">
                  <a:lumMod val="75000"/>
                </a:schemeClr>
              </a:solidFill>
            </a:endParaRPr>
          </a:p>
        </p:txBody>
      </p:sp>
      <p:sp>
        <p:nvSpPr>
          <p:cNvPr id="3" name="Объект 2"/>
          <p:cNvSpPr>
            <a:spLocks noGrp="1"/>
          </p:cNvSpPr>
          <p:nvPr>
            <p:ph sz="quarter" idx="1"/>
          </p:nvPr>
        </p:nvSpPr>
        <p:spPr>
          <a:xfrm>
            <a:off x="609600" y="1460310"/>
            <a:ext cx="10335904" cy="5013642"/>
          </a:xfrm>
        </p:spPr>
        <p:txBody>
          <a:bodyPr>
            <a:normAutofit lnSpcReduction="10000"/>
          </a:bodyPr>
          <a:lstStyle/>
          <a:p>
            <a:pPr algn="just"/>
            <a:r>
              <a:rPr lang="ru-RU" dirty="0">
                <a:solidFill>
                  <a:schemeClr val="accent1">
                    <a:lumMod val="75000"/>
                  </a:schemeClr>
                </a:solidFill>
              </a:rPr>
              <a:t>Программа определяет содержательные линии образовательной деятельности, реализуемые ДОО по основным направлениям развития детей дошкольного возраста (социально-коммуникативного, познавательного, речевого, художественно-эстетического, физического развития).</a:t>
            </a:r>
          </a:p>
          <a:p>
            <a:pPr algn="just"/>
            <a:r>
              <a:rPr lang="ru-RU" dirty="0">
                <a:solidFill>
                  <a:schemeClr val="accent1">
                    <a:lumMod val="75000"/>
                  </a:schemeClr>
                </a:solidFill>
              </a:rPr>
              <a:t>В соответствии с п. 17.2 ФОП ДО, в каждой образовательной области сформулированы задачи и содержание образовательной деятельности, предусмотренное для освоения в каждой возрастной группе детей в возрасте от двух лет до семи-восьми лет. Представлены задачи воспитания, направленные на приобщение детей к ценностям российского народа, формирование у них ценностного отношения к окружающему миру.</a:t>
            </a:r>
          </a:p>
          <a:p>
            <a:pPr algn="just"/>
            <a:r>
              <a:rPr lang="ru-RU" dirty="0">
                <a:solidFill>
                  <a:schemeClr val="accent1">
                    <a:lumMod val="75000"/>
                  </a:schemeClr>
                </a:solidFill>
              </a:rPr>
              <a:t>Более конкретное и дифференцированное по возрастам описание воспитательных задач приводится в Программе воспитания.</a:t>
            </a:r>
          </a:p>
          <a:p>
            <a:pPr algn="just"/>
            <a:endParaRPr lang="ru-RU" dirty="0"/>
          </a:p>
        </p:txBody>
      </p:sp>
    </p:spTree>
    <p:extLst>
      <p:ext uri="{BB962C8B-B14F-4D97-AF65-F5344CB8AC3E}">
        <p14:creationId xmlns:p14="http://schemas.microsoft.com/office/powerpoint/2010/main" val="9775845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just"/>
            <a:r>
              <a:rPr lang="ru-RU" b="1" dirty="0" smtClean="0">
                <a:solidFill>
                  <a:schemeClr val="tx2">
                    <a:lumMod val="75000"/>
                  </a:schemeClr>
                </a:solidFill>
              </a:rPr>
              <a:t>Цели </a:t>
            </a:r>
            <a:r>
              <a:rPr lang="ru-RU" b="1" dirty="0">
                <a:solidFill>
                  <a:schemeClr val="tx2">
                    <a:lumMod val="75000"/>
                  </a:schemeClr>
                </a:solidFill>
              </a:rPr>
              <a:t>взаимодействия педагогического коллектива ДОО с семьями </a:t>
            </a:r>
            <a:r>
              <a:rPr lang="ru-RU" b="1" dirty="0" smtClean="0">
                <a:solidFill>
                  <a:schemeClr val="tx2">
                    <a:lumMod val="75000"/>
                  </a:schemeClr>
                </a:solidFill>
              </a:rPr>
              <a:t>обучающихся:</a:t>
            </a:r>
            <a:endParaRPr lang="ru-RU" b="1" dirty="0">
              <a:solidFill>
                <a:schemeClr val="tx2">
                  <a:lumMod val="75000"/>
                </a:schemeClr>
              </a:solidFill>
            </a:endParaRPr>
          </a:p>
        </p:txBody>
      </p:sp>
      <p:sp>
        <p:nvSpPr>
          <p:cNvPr id="3" name="Объект 2"/>
          <p:cNvSpPr>
            <a:spLocks noGrp="1"/>
          </p:cNvSpPr>
          <p:nvPr>
            <p:ph sz="quarter" idx="1"/>
          </p:nvPr>
        </p:nvSpPr>
        <p:spPr>
          <a:xfrm>
            <a:off x="1187355" y="2142700"/>
            <a:ext cx="10317257" cy="4271748"/>
          </a:xfrm>
        </p:spPr>
        <p:txBody>
          <a:bodyPr/>
          <a:lstStyle/>
          <a:p>
            <a:pPr algn="just"/>
            <a:r>
              <a:rPr lang="ru-RU" sz="2400" dirty="0" smtClean="0">
                <a:solidFill>
                  <a:schemeClr val="accent1">
                    <a:lumMod val="75000"/>
                  </a:schemeClr>
                </a:solidFill>
              </a:rPr>
              <a:t>обеспечение </a:t>
            </a:r>
            <a:r>
              <a:rPr lang="ru-RU" sz="2400" dirty="0">
                <a:solidFill>
                  <a:schemeClr val="accent1">
                    <a:lumMod val="75000"/>
                  </a:schemeClr>
                </a:solidFill>
              </a:rPr>
              <a:t>психолого-педагогической поддержки семьи и повышение компетентности родителей (законных представителей) в вопросах образования, охраны и укрепления здоровья детей младенческого, раннего и дошкольного возрастов;</a:t>
            </a:r>
          </a:p>
          <a:p>
            <a:pPr algn="just"/>
            <a:r>
              <a:rPr lang="ru-RU" sz="2400" dirty="0">
                <a:solidFill>
                  <a:schemeClr val="accent1">
                    <a:lumMod val="75000"/>
                  </a:schemeClr>
                </a:solidFill>
              </a:rPr>
              <a:t>обеспечение единства подходов к воспитанию и обучению детей в условиях ДОО и семьи; повышение воспитательного потенциала семьи.</a:t>
            </a:r>
          </a:p>
          <a:p>
            <a:endParaRPr lang="ru-RU" dirty="0"/>
          </a:p>
        </p:txBody>
      </p:sp>
    </p:spTree>
    <p:extLst>
      <p:ext uri="{BB962C8B-B14F-4D97-AF65-F5344CB8AC3E}">
        <p14:creationId xmlns:p14="http://schemas.microsoft.com/office/powerpoint/2010/main" val="7406995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just"/>
            <a:r>
              <a:rPr lang="ru-RU" b="1" dirty="0" smtClean="0">
                <a:solidFill>
                  <a:schemeClr val="tx2">
                    <a:lumMod val="75000"/>
                  </a:schemeClr>
                </a:solidFill>
              </a:rPr>
              <a:t>Задачи </a:t>
            </a:r>
            <a:r>
              <a:rPr lang="ru-RU" b="1" dirty="0">
                <a:solidFill>
                  <a:schemeClr val="tx2">
                    <a:lumMod val="75000"/>
                  </a:schemeClr>
                </a:solidFill>
              </a:rPr>
              <a:t>взаимодействия педагогического коллектива ДОО с семьями обучающихся:</a:t>
            </a:r>
            <a:endParaRPr lang="ru-RU" dirty="0">
              <a:solidFill>
                <a:schemeClr val="tx2">
                  <a:lumMod val="75000"/>
                </a:schemeClr>
              </a:solidFill>
            </a:endParaRPr>
          </a:p>
        </p:txBody>
      </p:sp>
      <p:sp>
        <p:nvSpPr>
          <p:cNvPr id="3" name="Объект 2"/>
          <p:cNvSpPr>
            <a:spLocks noGrp="1"/>
          </p:cNvSpPr>
          <p:nvPr>
            <p:ph sz="quarter" idx="1"/>
          </p:nvPr>
        </p:nvSpPr>
        <p:spPr>
          <a:xfrm>
            <a:off x="1214651" y="1528549"/>
            <a:ext cx="10289961" cy="4585873"/>
          </a:xfrm>
        </p:spPr>
        <p:txBody>
          <a:bodyPr>
            <a:normAutofit fontScale="85000" lnSpcReduction="10000"/>
          </a:bodyPr>
          <a:lstStyle/>
          <a:p>
            <a:pPr lvl="0" algn="just"/>
            <a:r>
              <a:rPr lang="ru-RU" dirty="0" smtClean="0">
                <a:solidFill>
                  <a:schemeClr val="accent1">
                    <a:lumMod val="75000"/>
                  </a:schemeClr>
                </a:solidFill>
              </a:rPr>
              <a:t>информирование </a:t>
            </a:r>
            <a:r>
              <a:rPr lang="ru-RU" dirty="0">
                <a:solidFill>
                  <a:schemeClr val="accent1">
                    <a:lumMod val="75000"/>
                  </a:schemeClr>
                </a:solidFill>
              </a:rPr>
              <a:t>родителей (законных представителей) и общественности относительно целей ДО, общих для всего образовательного пространства Российской Федерации, о мерах господдержки семьям, имеющим детей дошкольного возраста, а также об образовательной программе, реализуемой в ДОО;</a:t>
            </a:r>
          </a:p>
          <a:p>
            <a:pPr lvl="0" algn="just"/>
            <a:r>
              <a:rPr lang="ru-RU" dirty="0">
                <a:solidFill>
                  <a:schemeClr val="accent1">
                    <a:lumMod val="75000"/>
                  </a:schemeClr>
                </a:solidFill>
              </a:rPr>
              <a:t>просвещение родителей (законных представителей), повышение их правовой, психолого-педагогической компетентности в вопросах охраны и укрепления здоровья, развития и образования детей;</a:t>
            </a:r>
          </a:p>
          <a:p>
            <a:pPr lvl="0" algn="just"/>
            <a:r>
              <a:rPr lang="ru-RU" dirty="0">
                <a:solidFill>
                  <a:schemeClr val="accent1">
                    <a:lumMod val="75000"/>
                  </a:schemeClr>
                </a:solidFill>
              </a:rPr>
              <a:t>способствование развитию ответственного и осознанного </a:t>
            </a:r>
            <a:r>
              <a:rPr lang="ru-RU" dirty="0" err="1">
                <a:solidFill>
                  <a:schemeClr val="accent1">
                    <a:lumMod val="75000"/>
                  </a:schemeClr>
                </a:solidFill>
              </a:rPr>
              <a:t>родительства</a:t>
            </a:r>
            <a:r>
              <a:rPr lang="ru-RU" dirty="0">
                <a:solidFill>
                  <a:schemeClr val="accent1">
                    <a:lumMod val="75000"/>
                  </a:schemeClr>
                </a:solidFill>
              </a:rPr>
              <a:t> как базовой основы благополучия семьи;</a:t>
            </a:r>
          </a:p>
          <a:p>
            <a:pPr lvl="0" algn="just"/>
            <a:r>
              <a:rPr lang="ru-RU" dirty="0">
                <a:solidFill>
                  <a:schemeClr val="accent1">
                    <a:lumMod val="75000"/>
                  </a:schemeClr>
                </a:solidFill>
              </a:rPr>
              <a:t>построение взаимодействия в форме сотрудничества и установления партнёрских отношений с родителями (законными представителями) детей младенческого, раннего и дошкольного возраста для решения образовательных задач;</a:t>
            </a:r>
          </a:p>
          <a:p>
            <a:pPr lvl="0" algn="just"/>
            <a:r>
              <a:rPr lang="ru-RU" dirty="0">
                <a:solidFill>
                  <a:schemeClr val="accent1">
                    <a:lumMod val="75000"/>
                  </a:schemeClr>
                </a:solidFill>
              </a:rPr>
              <a:t>вовлечение родителей (законных представителей) в образовательный процесс.</a:t>
            </a:r>
          </a:p>
          <a:p>
            <a:pPr algn="just"/>
            <a:endParaRPr lang="ru-RU" dirty="0"/>
          </a:p>
        </p:txBody>
      </p:sp>
    </p:spTree>
    <p:extLst>
      <p:ext uri="{BB962C8B-B14F-4D97-AF65-F5344CB8AC3E}">
        <p14:creationId xmlns:p14="http://schemas.microsoft.com/office/powerpoint/2010/main" val="10316774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9810" y="209243"/>
            <a:ext cx="10658902" cy="1280890"/>
          </a:xfrm>
        </p:spPr>
        <p:txBody>
          <a:bodyPr>
            <a:noAutofit/>
          </a:bodyPr>
          <a:lstStyle/>
          <a:p>
            <a:pPr algn="ctr"/>
            <a:r>
              <a:rPr lang="ru-RU" sz="2800" b="1" dirty="0" smtClean="0">
                <a:solidFill>
                  <a:schemeClr val="tx2">
                    <a:lumMod val="75000"/>
                  </a:schemeClr>
                </a:solidFill>
              </a:rPr>
              <a:t>Направления деятельности  </a:t>
            </a:r>
            <a:r>
              <a:rPr lang="ru-RU" sz="2800" b="1" dirty="0">
                <a:solidFill>
                  <a:schemeClr val="tx2">
                    <a:lumMod val="75000"/>
                  </a:schemeClr>
                </a:solidFill>
              </a:rPr>
              <a:t>педагогического коллектива </a:t>
            </a:r>
            <a:r>
              <a:rPr lang="ru-RU" sz="2800" b="1" dirty="0" smtClean="0">
                <a:solidFill>
                  <a:schemeClr val="tx2">
                    <a:lumMod val="75000"/>
                  </a:schemeClr>
                </a:solidFill>
              </a:rPr>
              <a:t>ДОО с </a:t>
            </a:r>
            <a:r>
              <a:rPr lang="ru-RU" sz="2800" b="1" dirty="0" smtClean="0">
                <a:solidFill>
                  <a:schemeClr val="tx2">
                    <a:lumMod val="75000"/>
                  </a:schemeClr>
                </a:solidFill>
              </a:rPr>
              <a:t>родителями</a:t>
            </a:r>
            <a:br>
              <a:rPr lang="ru-RU" sz="2800" b="1" dirty="0" smtClean="0">
                <a:solidFill>
                  <a:schemeClr val="tx2">
                    <a:lumMod val="75000"/>
                  </a:schemeClr>
                </a:solidFill>
              </a:rPr>
            </a:br>
            <a:r>
              <a:rPr lang="ru-RU" sz="2800" b="1" dirty="0" smtClean="0">
                <a:solidFill>
                  <a:schemeClr val="tx2">
                    <a:lumMod val="75000"/>
                  </a:schemeClr>
                </a:solidFill>
              </a:rPr>
              <a:t> </a:t>
            </a:r>
            <a:r>
              <a:rPr lang="ru-RU" sz="2800" b="1" dirty="0">
                <a:solidFill>
                  <a:schemeClr val="tx2">
                    <a:lumMod val="75000"/>
                  </a:schemeClr>
                </a:solidFill>
              </a:rPr>
              <a:t>(законными представителями) </a:t>
            </a:r>
            <a:r>
              <a:rPr lang="ru-RU" sz="2800" b="1" dirty="0" smtClean="0">
                <a:solidFill>
                  <a:schemeClr val="tx2">
                    <a:lumMod val="75000"/>
                  </a:schemeClr>
                </a:solidFill>
              </a:rPr>
              <a:t>обучающихся:</a:t>
            </a:r>
            <a:endParaRPr lang="ru-RU" sz="2800" dirty="0">
              <a:solidFill>
                <a:schemeClr val="tx2">
                  <a:lumMod val="75000"/>
                </a:schemeClr>
              </a:solidFill>
            </a:endParaRPr>
          </a:p>
        </p:txBody>
      </p:sp>
      <p:sp>
        <p:nvSpPr>
          <p:cNvPr id="3" name="Объект 2"/>
          <p:cNvSpPr>
            <a:spLocks noGrp="1"/>
          </p:cNvSpPr>
          <p:nvPr>
            <p:ph sz="quarter" idx="1"/>
          </p:nvPr>
        </p:nvSpPr>
        <p:spPr>
          <a:xfrm>
            <a:off x="1719619" y="1364777"/>
            <a:ext cx="9896650" cy="5188424"/>
          </a:xfrm>
        </p:spPr>
        <p:txBody>
          <a:bodyPr>
            <a:normAutofit fontScale="85000" lnSpcReduction="20000"/>
          </a:bodyPr>
          <a:lstStyle/>
          <a:p>
            <a:pPr lvl="1" algn="just"/>
            <a:r>
              <a:rPr lang="ru-RU" dirty="0" err="1">
                <a:solidFill>
                  <a:schemeClr val="accent1">
                    <a:lumMod val="75000"/>
                  </a:schemeClr>
                </a:solidFill>
              </a:rPr>
              <a:t>диагностико</a:t>
            </a:r>
            <a:r>
              <a:rPr lang="ru-RU" dirty="0">
                <a:solidFill>
                  <a:schemeClr val="accent1">
                    <a:lumMod val="75000"/>
                  </a:schemeClr>
                </a:solidFill>
              </a:rPr>
              <a:t>-аналитическое направление включает получение и анализ данных о семье каждого обучающегося, её запросах в отношении охраны здоровья и развития ребёнка; об уровне психолого-педагогической компетентности родителей (законных представителей); а также планирование работы с семьей с учётом результатов проведенного анализа; согласование воспитательных задач;</a:t>
            </a:r>
            <a:endParaRPr lang="ru-RU" sz="1800" dirty="0">
              <a:solidFill>
                <a:schemeClr val="accent1">
                  <a:lumMod val="75000"/>
                </a:schemeClr>
              </a:solidFill>
            </a:endParaRPr>
          </a:p>
          <a:p>
            <a:pPr lvl="1" algn="just"/>
            <a:r>
              <a:rPr lang="ru-RU" dirty="0">
                <a:solidFill>
                  <a:schemeClr val="accent1">
                    <a:lumMod val="75000"/>
                  </a:schemeClr>
                </a:solidFill>
              </a:rPr>
              <a:t>просветительское направление предполагает просвещение родителей (законных представителей) по вопросам особенностей психофизиологического и психического развития детей младенческого, раннего и дошкольного возрастов; выбора эффективных методов обучения и воспитания детей определенного возраста; ознакомление с актуальной информацией о государственной политике в области ДО, включая информирование о мерах господдержки семьям с детьми дошкольного возраста; информирование об особенностях реализуемой в ДОО образовательной программы; условиях пребывания ребёнка в группе ДОО; содержании и методах образовательной работы с детьми;</a:t>
            </a:r>
            <a:endParaRPr lang="ru-RU" sz="1800" dirty="0">
              <a:solidFill>
                <a:schemeClr val="accent1">
                  <a:lumMod val="75000"/>
                </a:schemeClr>
              </a:solidFill>
            </a:endParaRPr>
          </a:p>
          <a:p>
            <a:pPr lvl="1" algn="just"/>
            <a:r>
              <a:rPr lang="ru-RU" dirty="0">
                <a:solidFill>
                  <a:schemeClr val="accent1">
                    <a:lumMod val="75000"/>
                  </a:schemeClr>
                </a:solidFill>
              </a:rPr>
              <a:t>консультационное направление объединяет в себе консультирование родителей (законных представителей) по вопросам их взаимодействия с ребёнком, преодоления возникающих проблем воспитания и обучения детей, в том числе с ООП в условиях семьи; особенностей поведения и взаимодействия ребёнка со сверстниками и педагогом; возникающих проблемных ситуациях; способам воспитания и построения продуктивного взаимодействия с детьми младенческого, раннего и дошкольного возрастов; способам организации и участия в детских деятельностях, образовательном процессе и другому.</a:t>
            </a:r>
            <a:endParaRPr lang="ru-RU" sz="1800" dirty="0">
              <a:solidFill>
                <a:schemeClr val="accent1">
                  <a:lumMod val="75000"/>
                </a:schemeClr>
              </a:solidFill>
            </a:endParaRPr>
          </a:p>
          <a:p>
            <a:endParaRPr lang="ru-RU" dirty="0"/>
          </a:p>
        </p:txBody>
      </p:sp>
    </p:spTree>
    <p:extLst>
      <p:ext uri="{BB962C8B-B14F-4D97-AF65-F5344CB8AC3E}">
        <p14:creationId xmlns:p14="http://schemas.microsoft.com/office/powerpoint/2010/main" val="37782878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tx2">
                    <a:lumMod val="50000"/>
                  </a:schemeClr>
                </a:solidFill>
              </a:rPr>
              <a:t>Программа воспитания</a:t>
            </a:r>
            <a:endParaRPr lang="ru-RU" b="1" dirty="0">
              <a:solidFill>
                <a:schemeClr val="tx2">
                  <a:lumMod val="50000"/>
                </a:schemeClr>
              </a:solidFill>
            </a:endParaRPr>
          </a:p>
        </p:txBody>
      </p:sp>
      <p:sp>
        <p:nvSpPr>
          <p:cNvPr id="3" name="Объект 2"/>
          <p:cNvSpPr>
            <a:spLocks noGrp="1"/>
          </p:cNvSpPr>
          <p:nvPr>
            <p:ph sz="quarter" idx="1"/>
          </p:nvPr>
        </p:nvSpPr>
        <p:spPr>
          <a:xfrm>
            <a:off x="859809" y="1583140"/>
            <a:ext cx="10644805" cy="4708478"/>
          </a:xfrm>
        </p:spPr>
        <p:txBody>
          <a:bodyPr>
            <a:normAutofit/>
          </a:bodyPr>
          <a:lstStyle/>
          <a:p>
            <a:pPr marL="457200" lvl="1" indent="0" algn="just">
              <a:buNone/>
            </a:pPr>
            <a:r>
              <a:rPr lang="ru-RU" sz="2400" dirty="0">
                <a:solidFill>
                  <a:schemeClr val="accent1">
                    <a:lumMod val="75000"/>
                  </a:schemeClr>
                </a:solidFill>
              </a:rPr>
              <a:t>Программа воспитания предусматривает приобщение детей к традиционным ценностям российского общества - жизнь, достоинство, права и свободы человека, патриотизм, гражданственность, служение Отечеству и ответственность за его судьбу,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a:t>
            </a:r>
          </a:p>
          <a:p>
            <a:pPr marL="0" indent="0">
              <a:buNone/>
            </a:pPr>
            <a:endParaRPr lang="ru-RU" dirty="0"/>
          </a:p>
        </p:txBody>
      </p:sp>
    </p:spTree>
    <p:extLst>
      <p:ext uri="{BB962C8B-B14F-4D97-AF65-F5344CB8AC3E}">
        <p14:creationId xmlns:p14="http://schemas.microsoft.com/office/powerpoint/2010/main" val="35747074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15794" y="2630710"/>
            <a:ext cx="8911687" cy="1280890"/>
          </a:xfrm>
        </p:spPr>
        <p:txBody>
          <a:bodyPr>
            <a:normAutofit/>
          </a:bodyPr>
          <a:lstStyle/>
          <a:p>
            <a:r>
              <a:rPr lang="ru-RU" sz="4000" b="1" dirty="0" smtClean="0">
                <a:solidFill>
                  <a:schemeClr val="tx2">
                    <a:lumMod val="75000"/>
                  </a:schemeClr>
                </a:solidFill>
              </a:rPr>
              <a:t>Спасибо за внимание!</a:t>
            </a:r>
            <a:endParaRPr lang="ru-RU" sz="4000" b="1" dirty="0">
              <a:solidFill>
                <a:schemeClr val="tx2">
                  <a:lumMod val="75000"/>
                </a:schemeClr>
              </a:solidFill>
            </a:endParaRPr>
          </a:p>
        </p:txBody>
      </p:sp>
    </p:spTree>
    <p:extLst>
      <p:ext uri="{BB962C8B-B14F-4D97-AF65-F5344CB8AC3E}">
        <p14:creationId xmlns:p14="http://schemas.microsoft.com/office/powerpoint/2010/main" val="18016134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2589212" y="499535"/>
            <a:ext cx="8915400" cy="5411689"/>
          </a:xfrm>
        </p:spPr>
        <p:txBody>
          <a:bodyPr>
            <a:normAutofit fontScale="92500" lnSpcReduction="10000"/>
          </a:bodyPr>
          <a:lstStyle/>
          <a:p>
            <a:pPr marL="0" indent="0" algn="just">
              <a:buNone/>
            </a:pPr>
            <a:r>
              <a:rPr lang="ru-RU" dirty="0">
                <a:solidFill>
                  <a:schemeClr val="tx2">
                    <a:lumMod val="75000"/>
                  </a:schemeClr>
                </a:solidFill>
              </a:rPr>
              <a:t>Образовательная программа дошкольного образования Муниципального бюджетного дошкольного образовательного учреждения «Детский сад </a:t>
            </a:r>
            <a:r>
              <a:rPr lang="ru-RU" dirty="0" smtClean="0">
                <a:solidFill>
                  <a:schemeClr val="tx2">
                    <a:lumMod val="75000"/>
                  </a:schemeClr>
                </a:solidFill>
              </a:rPr>
              <a:t>№</a:t>
            </a:r>
            <a:r>
              <a:rPr lang="ru-RU" dirty="0">
                <a:solidFill>
                  <a:schemeClr val="tx2">
                    <a:lumMod val="75000"/>
                  </a:schemeClr>
                </a:solidFill>
              </a:rPr>
              <a:t>2</a:t>
            </a:r>
            <a:r>
              <a:rPr lang="ru-RU" dirty="0" smtClean="0">
                <a:solidFill>
                  <a:schemeClr val="tx2">
                    <a:lumMod val="75000"/>
                  </a:schemeClr>
                </a:solidFill>
              </a:rPr>
              <a:t> «</a:t>
            </a:r>
            <a:r>
              <a:rPr lang="ru-RU" dirty="0" smtClean="0">
                <a:solidFill>
                  <a:schemeClr val="tx2">
                    <a:lumMod val="75000"/>
                  </a:schemeClr>
                </a:solidFill>
              </a:rPr>
              <a:t>Рябинушка</a:t>
            </a:r>
            <a:r>
              <a:rPr lang="ru-RU" dirty="0" smtClean="0">
                <a:solidFill>
                  <a:schemeClr val="tx2">
                    <a:lumMod val="75000"/>
                  </a:schemeClr>
                </a:solidFill>
              </a:rPr>
              <a:t>» </a:t>
            </a:r>
            <a:r>
              <a:rPr lang="ru-RU" dirty="0">
                <a:solidFill>
                  <a:schemeClr val="tx2">
                    <a:lumMod val="75000"/>
                  </a:schemeClr>
                </a:solidFill>
              </a:rPr>
              <a:t>Зеленодольского муниципального района Республики </a:t>
            </a:r>
            <a:r>
              <a:rPr lang="ru-RU" dirty="0" smtClean="0">
                <a:solidFill>
                  <a:schemeClr val="tx2">
                    <a:lumMod val="75000"/>
                  </a:schemeClr>
                </a:solidFill>
              </a:rPr>
              <a:t>Татарстан </a:t>
            </a:r>
            <a:r>
              <a:rPr lang="ru-RU" dirty="0">
                <a:solidFill>
                  <a:schemeClr val="tx2">
                    <a:lumMod val="75000"/>
                  </a:schemeClr>
                </a:solidFill>
              </a:rPr>
              <a:t>(далее – Программа) разработана </a:t>
            </a:r>
            <a:r>
              <a:rPr lang="ru-RU" b="1" dirty="0">
                <a:solidFill>
                  <a:schemeClr val="tx2">
                    <a:lumMod val="75000"/>
                  </a:schemeClr>
                </a:solidFill>
              </a:rPr>
              <a:t>в соответствии </a:t>
            </a:r>
            <a:r>
              <a:rPr lang="en-US" b="1" dirty="0" smtClean="0">
                <a:solidFill>
                  <a:schemeClr val="tx2">
                    <a:lumMod val="75000"/>
                  </a:schemeClr>
                </a:solidFill>
              </a:rPr>
              <a:t>c</a:t>
            </a:r>
            <a:r>
              <a:rPr lang="ru-RU" dirty="0" smtClean="0">
                <a:solidFill>
                  <a:schemeClr val="tx2">
                    <a:lumMod val="75000"/>
                  </a:schemeClr>
                </a:solidFill>
              </a:rPr>
              <a:t>:</a:t>
            </a:r>
          </a:p>
          <a:p>
            <a:pPr algn="just"/>
            <a:r>
              <a:rPr lang="ru-RU" dirty="0" smtClean="0">
                <a:hlinkClick r:id="rId2"/>
              </a:rPr>
              <a:t>Федеральным </a:t>
            </a:r>
            <a:r>
              <a:rPr lang="ru-RU" dirty="0">
                <a:hlinkClick r:id="rId2"/>
              </a:rPr>
              <a:t>государственным образовательным стандартом дошкольного образования (утвержден приказом </a:t>
            </a:r>
            <a:r>
              <a:rPr lang="ru-RU" dirty="0" err="1">
                <a:hlinkClick r:id="rId2"/>
              </a:rPr>
              <a:t>Минобрнауки</a:t>
            </a:r>
            <a:r>
              <a:rPr lang="ru-RU" dirty="0">
                <a:hlinkClick r:id="rId2"/>
              </a:rPr>
              <a:t> России от 17 октября 2013 г. № 1155, зарегистрировано в Минюсте России 14 ноября 2013 г., регистрационный № 30384; в редакции приказа </a:t>
            </a:r>
            <a:r>
              <a:rPr lang="ru-RU" dirty="0" err="1">
                <a:hlinkClick r:id="rId2"/>
              </a:rPr>
              <a:t>Минпросвещения</a:t>
            </a:r>
            <a:r>
              <a:rPr lang="ru-RU" dirty="0">
                <a:hlinkClick r:id="rId2"/>
              </a:rPr>
              <a:t> России от 8 ноября 2022 г. № 955, зарегистрировано в Минюсте России 6 февраля 2023 г., регистрационный № 72264) (далее –ФГОС ДО) </a:t>
            </a:r>
            <a:endParaRPr lang="ru-RU" dirty="0" smtClean="0"/>
          </a:p>
          <a:p>
            <a:pPr algn="just"/>
            <a:r>
              <a:rPr lang="ru-RU" dirty="0" smtClean="0">
                <a:hlinkClick r:id="rId3"/>
              </a:rPr>
              <a:t>Федеральной </a:t>
            </a:r>
            <a:r>
              <a:rPr lang="ru-RU" dirty="0">
                <a:hlinkClick r:id="rId3"/>
              </a:rPr>
              <a:t>образовательной программой дошкольного образования (утверждена приказом </a:t>
            </a:r>
            <a:r>
              <a:rPr lang="ru-RU" dirty="0" err="1">
                <a:hlinkClick r:id="rId3"/>
              </a:rPr>
              <a:t>Минпросвещения</a:t>
            </a:r>
            <a:r>
              <a:rPr lang="ru-RU" dirty="0">
                <a:hlinkClick r:id="rId3"/>
              </a:rPr>
              <a:t> России от 25 ноября 2022 г. № 1028, зарегистрировано в Минюсте России 28 декабря 2022 г., регистрационный № 71847) (далее – ФОП ДО).</a:t>
            </a:r>
            <a:endParaRPr lang="ru-RU" dirty="0"/>
          </a:p>
          <a:p>
            <a:pPr marL="0" indent="0">
              <a:buNone/>
            </a:pPr>
            <a:endParaRPr lang="ru-RU" dirty="0"/>
          </a:p>
        </p:txBody>
      </p:sp>
    </p:spTree>
    <p:extLst>
      <p:ext uri="{BB962C8B-B14F-4D97-AF65-F5344CB8AC3E}">
        <p14:creationId xmlns:p14="http://schemas.microsoft.com/office/powerpoint/2010/main" val="161652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a:solidFill>
                  <a:schemeClr val="tx2">
                    <a:lumMod val="75000"/>
                  </a:schemeClr>
                </a:solidFill>
              </a:rPr>
              <a:t>Программа разработана на основании: </a:t>
            </a:r>
            <a:r>
              <a:rPr lang="ru-RU" dirty="0">
                <a:solidFill>
                  <a:schemeClr val="tx2">
                    <a:lumMod val="75000"/>
                  </a:schemeClr>
                </a:solidFill>
              </a:rPr>
              <a:t/>
            </a:r>
            <a:br>
              <a:rPr lang="ru-RU" dirty="0">
                <a:solidFill>
                  <a:schemeClr val="tx2">
                    <a:lumMod val="75000"/>
                  </a:schemeClr>
                </a:solidFill>
              </a:rPr>
            </a:br>
            <a:endParaRPr lang="ru-RU" dirty="0">
              <a:solidFill>
                <a:schemeClr val="tx2">
                  <a:lumMod val="75000"/>
                </a:schemeClr>
              </a:solidFill>
            </a:endParaRPr>
          </a:p>
        </p:txBody>
      </p:sp>
      <p:sp>
        <p:nvSpPr>
          <p:cNvPr id="3" name="Объект 2"/>
          <p:cNvSpPr>
            <a:spLocks noGrp="1"/>
          </p:cNvSpPr>
          <p:nvPr>
            <p:ph sz="quarter" idx="1"/>
          </p:nvPr>
        </p:nvSpPr>
        <p:spPr/>
        <p:txBody>
          <a:bodyPr>
            <a:normAutofit/>
          </a:bodyPr>
          <a:lstStyle/>
          <a:p>
            <a:pPr algn="just"/>
            <a:r>
              <a:rPr lang="ru-RU" sz="2800" dirty="0" smtClean="0">
                <a:solidFill>
                  <a:schemeClr val="accent1">
                    <a:lumMod val="75000"/>
                  </a:schemeClr>
                </a:solidFill>
              </a:rPr>
              <a:t>Устава </a:t>
            </a:r>
            <a:r>
              <a:rPr lang="ru-RU" sz="2800" dirty="0">
                <a:solidFill>
                  <a:schemeClr val="accent1">
                    <a:lumMod val="75000"/>
                  </a:schemeClr>
                </a:solidFill>
              </a:rPr>
              <a:t>Муниципального бюджетного дошкольного образовательного учреждения «Детский сад </a:t>
            </a:r>
            <a:r>
              <a:rPr lang="ru-RU" sz="2800" dirty="0" smtClean="0">
                <a:solidFill>
                  <a:schemeClr val="accent1">
                    <a:lumMod val="75000"/>
                  </a:schemeClr>
                </a:solidFill>
              </a:rPr>
              <a:t>№</a:t>
            </a:r>
            <a:r>
              <a:rPr lang="ru-RU" sz="2800" dirty="0">
                <a:solidFill>
                  <a:schemeClr val="accent1">
                    <a:lumMod val="75000"/>
                  </a:schemeClr>
                </a:solidFill>
              </a:rPr>
              <a:t>2</a:t>
            </a:r>
            <a:r>
              <a:rPr lang="ru-RU" sz="2800" dirty="0" smtClean="0">
                <a:solidFill>
                  <a:schemeClr val="accent1">
                    <a:lumMod val="75000"/>
                  </a:schemeClr>
                </a:solidFill>
              </a:rPr>
              <a:t> «</a:t>
            </a:r>
            <a:r>
              <a:rPr lang="ru-RU" sz="2800" dirty="0" smtClean="0">
                <a:solidFill>
                  <a:schemeClr val="accent1">
                    <a:lumMod val="75000"/>
                  </a:schemeClr>
                </a:solidFill>
              </a:rPr>
              <a:t>Рябинушка</a:t>
            </a:r>
            <a:r>
              <a:rPr lang="ru-RU" sz="2800" dirty="0" smtClean="0">
                <a:solidFill>
                  <a:schemeClr val="accent1">
                    <a:lumMod val="75000"/>
                  </a:schemeClr>
                </a:solidFill>
              </a:rPr>
              <a:t>» </a:t>
            </a:r>
            <a:r>
              <a:rPr lang="ru-RU" sz="2800" dirty="0">
                <a:solidFill>
                  <a:schemeClr val="accent1">
                    <a:lumMod val="75000"/>
                  </a:schemeClr>
                </a:solidFill>
              </a:rPr>
              <a:t>Зеленодольского муниципального района Республики </a:t>
            </a:r>
            <a:r>
              <a:rPr lang="ru-RU" sz="2800" dirty="0" smtClean="0">
                <a:solidFill>
                  <a:schemeClr val="accent1">
                    <a:lumMod val="75000"/>
                  </a:schemeClr>
                </a:solidFill>
              </a:rPr>
              <a:t>Татарстан;</a:t>
            </a:r>
            <a:endParaRPr lang="ru-RU" sz="2800" dirty="0">
              <a:solidFill>
                <a:schemeClr val="accent1">
                  <a:lumMod val="75000"/>
                </a:schemeClr>
              </a:solidFill>
            </a:endParaRPr>
          </a:p>
          <a:p>
            <a:pPr lvl="0" algn="just" fontAlgn="base"/>
            <a:r>
              <a:rPr lang="ru-RU" sz="2800" dirty="0">
                <a:solidFill>
                  <a:schemeClr val="accent1">
                    <a:lumMod val="75000"/>
                  </a:schemeClr>
                </a:solidFill>
              </a:rPr>
              <a:t>Региональной образовательной программы дошкольного образования «</a:t>
            </a:r>
            <a:r>
              <a:rPr lang="ru-RU" sz="2800" dirty="0" err="1">
                <a:solidFill>
                  <a:schemeClr val="accent1">
                    <a:lumMod val="75000"/>
                  </a:schemeClr>
                </a:solidFill>
              </a:rPr>
              <a:t>Сөенеч</a:t>
            </a:r>
            <a:r>
              <a:rPr lang="ru-RU" sz="2800" dirty="0">
                <a:solidFill>
                  <a:schemeClr val="accent1">
                    <a:lumMod val="75000"/>
                  </a:schemeClr>
                </a:solidFill>
              </a:rPr>
              <a:t>» – «Радость познания» (авт. Р.К. </a:t>
            </a:r>
            <a:r>
              <a:rPr lang="ru-RU" sz="2800" dirty="0" err="1">
                <a:solidFill>
                  <a:schemeClr val="accent1">
                    <a:lumMod val="75000"/>
                  </a:schemeClr>
                </a:solidFill>
              </a:rPr>
              <a:t>Шаехова</a:t>
            </a:r>
            <a:r>
              <a:rPr lang="ru-RU" sz="2800" dirty="0">
                <a:solidFill>
                  <a:schemeClr val="accent1">
                    <a:lumMod val="75000"/>
                  </a:schemeClr>
                </a:solidFill>
              </a:rPr>
              <a:t>);</a:t>
            </a:r>
          </a:p>
          <a:p>
            <a:endParaRPr lang="ru-RU" sz="2800" dirty="0"/>
          </a:p>
        </p:txBody>
      </p:sp>
    </p:spTree>
    <p:extLst>
      <p:ext uri="{BB962C8B-B14F-4D97-AF65-F5344CB8AC3E}">
        <p14:creationId xmlns:p14="http://schemas.microsoft.com/office/powerpoint/2010/main" val="3684509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2156346" y="968992"/>
            <a:ext cx="9187399" cy="5611098"/>
          </a:xfrm>
        </p:spPr>
        <p:txBody>
          <a:bodyPr>
            <a:normAutofit/>
          </a:bodyPr>
          <a:lstStyle/>
          <a:p>
            <a:pPr algn="just"/>
            <a:r>
              <a:rPr lang="ru-RU" sz="3200" b="1" dirty="0">
                <a:solidFill>
                  <a:schemeClr val="tx2">
                    <a:lumMod val="75000"/>
                  </a:schemeClr>
                </a:solidFill>
              </a:rPr>
              <a:t>Нормативный срок освоения Программы</a:t>
            </a:r>
            <a:r>
              <a:rPr lang="ru-RU" sz="3200" dirty="0">
                <a:solidFill>
                  <a:schemeClr val="tx2">
                    <a:lumMod val="75000"/>
                  </a:schemeClr>
                </a:solidFill>
              </a:rPr>
              <a:t> </a:t>
            </a:r>
            <a:r>
              <a:rPr lang="ru-RU" sz="3200" dirty="0">
                <a:solidFill>
                  <a:schemeClr val="accent1">
                    <a:lumMod val="75000"/>
                  </a:schemeClr>
                </a:solidFill>
              </a:rPr>
              <a:t>– 6 лет (предназначена для воспитанников от </a:t>
            </a:r>
            <a:r>
              <a:rPr lang="ru-RU" sz="3200" dirty="0" smtClean="0">
                <a:solidFill>
                  <a:schemeClr val="accent1">
                    <a:lumMod val="75000"/>
                  </a:schemeClr>
                </a:solidFill>
              </a:rPr>
              <a:t>2 лет </a:t>
            </a:r>
            <a:r>
              <a:rPr lang="ru-RU" sz="3200" dirty="0">
                <a:solidFill>
                  <a:schemeClr val="accent1">
                    <a:lumMod val="75000"/>
                  </a:schemeClr>
                </a:solidFill>
              </a:rPr>
              <a:t>до прекращения образовательных отношений). Реализация Программы осуществляется на протяжении всего времени пребывания ребенка в ДОУ. </a:t>
            </a:r>
          </a:p>
          <a:p>
            <a:pPr algn="just"/>
            <a:r>
              <a:rPr lang="ru-RU" sz="3200" b="1" dirty="0">
                <a:solidFill>
                  <a:schemeClr val="tx2">
                    <a:lumMod val="75000"/>
                  </a:schemeClr>
                </a:solidFill>
              </a:rPr>
              <a:t>Программа реализуется</a:t>
            </a:r>
            <a:r>
              <a:rPr lang="ru-RU" sz="3200" dirty="0">
                <a:solidFill>
                  <a:schemeClr val="tx2">
                    <a:lumMod val="75000"/>
                  </a:schemeClr>
                </a:solidFill>
              </a:rPr>
              <a:t> </a:t>
            </a:r>
            <a:r>
              <a:rPr lang="ru-RU" sz="3200" dirty="0">
                <a:solidFill>
                  <a:schemeClr val="accent1">
                    <a:lumMod val="75000"/>
                  </a:schemeClr>
                </a:solidFill>
              </a:rPr>
              <a:t>на государственных языках Российской Федерации и Республики Татарстан. </a:t>
            </a:r>
          </a:p>
          <a:p>
            <a:endParaRPr lang="ru-RU" sz="3200" dirty="0">
              <a:solidFill>
                <a:schemeClr val="accent1">
                  <a:lumMod val="75000"/>
                </a:schemeClr>
              </a:solidFill>
            </a:endParaRPr>
          </a:p>
        </p:txBody>
      </p:sp>
    </p:spTree>
    <p:extLst>
      <p:ext uri="{BB962C8B-B14F-4D97-AF65-F5344CB8AC3E}">
        <p14:creationId xmlns:p14="http://schemas.microsoft.com/office/powerpoint/2010/main" val="2425089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1091821" y="753533"/>
            <a:ext cx="10268858" cy="4787458"/>
          </a:xfrm>
        </p:spPr>
        <p:txBody>
          <a:bodyPr>
            <a:noAutofit/>
          </a:bodyPr>
          <a:lstStyle/>
          <a:p>
            <a:pPr algn="just"/>
            <a:r>
              <a:rPr lang="ru-RU" sz="2000" b="1" dirty="0">
                <a:solidFill>
                  <a:schemeClr val="tx2">
                    <a:lumMod val="75000"/>
                  </a:schemeClr>
                </a:solidFill>
              </a:rPr>
              <a:t>Программа определяет </a:t>
            </a:r>
            <a:r>
              <a:rPr lang="ru-RU" sz="2000" dirty="0">
                <a:solidFill>
                  <a:schemeClr val="accent1">
                    <a:lumMod val="75000"/>
                  </a:schemeClr>
                </a:solidFill>
              </a:rPr>
              <a:t>содержание и организацию образовательной деятельности на уровне дошкольного образования в группах общеразвивающей направленности</a:t>
            </a:r>
            <a:r>
              <a:rPr lang="ru-RU" sz="2000" dirty="0" smtClean="0">
                <a:solidFill>
                  <a:schemeClr val="accent1">
                    <a:lumMod val="75000"/>
                  </a:schemeClr>
                </a:solidFill>
              </a:rPr>
              <a:t>.</a:t>
            </a:r>
          </a:p>
          <a:p>
            <a:pPr algn="just"/>
            <a:r>
              <a:rPr lang="ru-RU" sz="2000" b="1" dirty="0" smtClean="0">
                <a:solidFill>
                  <a:schemeClr val="tx2">
                    <a:lumMod val="75000"/>
                  </a:schemeClr>
                </a:solidFill>
              </a:rPr>
              <a:t>Программа </a:t>
            </a:r>
            <a:r>
              <a:rPr lang="ru-RU" sz="2000" b="1" dirty="0">
                <a:solidFill>
                  <a:schemeClr val="tx2">
                    <a:lumMod val="75000"/>
                  </a:schemeClr>
                </a:solidFill>
              </a:rPr>
              <a:t>направлена на</a:t>
            </a:r>
            <a:r>
              <a:rPr lang="ru-RU" sz="2000" dirty="0">
                <a:solidFill>
                  <a:schemeClr val="tx2">
                    <a:lumMod val="75000"/>
                  </a:schemeClr>
                </a:solidFill>
              </a:rPr>
              <a:t> </a:t>
            </a:r>
            <a:r>
              <a:rPr lang="ru-RU" sz="2000" dirty="0">
                <a:solidFill>
                  <a:schemeClr val="accent1">
                    <a:lumMod val="75000"/>
                  </a:schemeClr>
                </a:solidFill>
              </a:rPr>
              <a:t>создание условий развития ребенка, открывающих возможности для его позитивной социализации, его личностного развития, развития инициативы и творческих способностей на основе сотрудничества со взрослыми и сверстниками и соответствующим возрасту видам деятельности и на создание развивающей образовательной среды, которая представляет собой систему условий социализации и индивидуализации </a:t>
            </a:r>
            <a:r>
              <a:rPr lang="ru-RU" sz="2000" dirty="0" smtClean="0">
                <a:solidFill>
                  <a:schemeClr val="accent1">
                    <a:lumMod val="75000"/>
                  </a:schemeClr>
                </a:solidFill>
              </a:rPr>
              <a:t>детей</a:t>
            </a:r>
          </a:p>
          <a:p>
            <a:pPr algn="just"/>
            <a:r>
              <a:rPr lang="ru-RU" sz="2000" b="1" dirty="0" smtClean="0">
                <a:solidFill>
                  <a:schemeClr val="tx2">
                    <a:lumMod val="75000"/>
                  </a:schemeClr>
                </a:solidFill>
              </a:rPr>
              <a:t>В Программе отражено </a:t>
            </a:r>
            <a:r>
              <a:rPr lang="ru-RU" sz="2000" dirty="0">
                <a:solidFill>
                  <a:schemeClr val="accent1">
                    <a:lumMod val="75000"/>
                  </a:schemeClr>
                </a:solidFill>
              </a:rPr>
              <a:t>содержание образования детей дошкольного возраста, формируемое участниками образовательного процесса с учетом историко-географических, климатических, краеведческих, национальных, этнокультурных особенностей и традиций региона.</a:t>
            </a:r>
          </a:p>
          <a:p>
            <a:pPr algn="just"/>
            <a:endParaRPr lang="ru-RU" sz="2000" dirty="0">
              <a:solidFill>
                <a:schemeClr val="accent1">
                  <a:lumMod val="75000"/>
                </a:schemeClr>
              </a:solidFill>
            </a:endParaRPr>
          </a:p>
        </p:txBody>
      </p:sp>
    </p:spTree>
    <p:extLst>
      <p:ext uri="{BB962C8B-B14F-4D97-AF65-F5344CB8AC3E}">
        <p14:creationId xmlns:p14="http://schemas.microsoft.com/office/powerpoint/2010/main" val="2351270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2304" y="0"/>
            <a:ext cx="9956800" cy="1143000"/>
          </a:xfrm>
        </p:spPr>
        <p:txBody>
          <a:bodyPr/>
          <a:lstStyle/>
          <a:p>
            <a:pPr algn="ctr"/>
            <a:r>
              <a:rPr lang="ru-RU" b="1" dirty="0" smtClean="0">
                <a:solidFill>
                  <a:schemeClr val="tx2">
                    <a:lumMod val="75000"/>
                  </a:schemeClr>
                </a:solidFill>
              </a:rPr>
              <a:t>Цель Программы</a:t>
            </a:r>
            <a:endParaRPr lang="ru-RU" b="1" dirty="0">
              <a:solidFill>
                <a:schemeClr val="tx2">
                  <a:lumMod val="75000"/>
                </a:schemeClr>
              </a:solidFill>
            </a:endParaRPr>
          </a:p>
        </p:txBody>
      </p:sp>
      <p:sp>
        <p:nvSpPr>
          <p:cNvPr id="3" name="Объект 2"/>
          <p:cNvSpPr>
            <a:spLocks noGrp="1"/>
          </p:cNvSpPr>
          <p:nvPr>
            <p:ph sz="quarter" idx="1"/>
          </p:nvPr>
        </p:nvSpPr>
        <p:spPr>
          <a:xfrm>
            <a:off x="586854" y="1169665"/>
            <a:ext cx="9798642" cy="5135601"/>
          </a:xfrm>
        </p:spPr>
        <p:txBody>
          <a:bodyPr>
            <a:normAutofit/>
          </a:bodyPr>
          <a:lstStyle/>
          <a:p>
            <a:pPr marL="0" indent="0" algn="just">
              <a:buNone/>
            </a:pPr>
            <a:r>
              <a:rPr lang="ru-RU" sz="2000" dirty="0" smtClean="0">
                <a:solidFill>
                  <a:schemeClr val="accent1">
                    <a:lumMod val="75000"/>
                  </a:schemeClr>
                </a:solidFill>
              </a:rPr>
              <a:t>Разностороннее </a:t>
            </a:r>
            <a:r>
              <a:rPr lang="ru-RU" sz="2000" dirty="0">
                <a:solidFill>
                  <a:schemeClr val="accent1">
                    <a:lumMod val="75000"/>
                  </a:schemeClr>
                </a:solidFill>
              </a:rPr>
              <a:t>развитие ребёнка в период дошкольного детства с учётом возрастных и индивидуальных особенностей на основе духовно-нравственных ценностей российского народа, исторических и национально-культурных традиций</a:t>
            </a:r>
          </a:p>
          <a:p>
            <a:pPr marL="0" indent="0" algn="just">
              <a:buNone/>
            </a:pPr>
            <a:r>
              <a:rPr lang="ru-RU" sz="2000" dirty="0">
                <a:solidFill>
                  <a:schemeClr val="accent1">
                    <a:lumMod val="75000"/>
                  </a:schemeClr>
                </a:solidFill>
              </a:rPr>
              <a:t>К традиционным российским духовно-нравственным ценностям относятся, прежде всего, жизнь, достоинство, права и свободы человека, патриотизм, гражданственность, служение Отечеству и ответственность за его судьбу,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a:t>
            </a:r>
            <a:r>
              <a:rPr lang="ru-RU" sz="2000" dirty="0" smtClean="0">
                <a:solidFill>
                  <a:schemeClr val="accent1">
                    <a:lumMod val="75000"/>
                  </a:schemeClr>
                </a:solidFill>
              </a:rPr>
              <a:t>России.</a:t>
            </a:r>
            <a:endParaRPr lang="ru-RU" dirty="0">
              <a:solidFill>
                <a:schemeClr val="accent1">
                  <a:lumMod val="75000"/>
                </a:schemeClr>
              </a:solidFill>
            </a:endParaRPr>
          </a:p>
        </p:txBody>
      </p:sp>
    </p:spTree>
    <p:extLst>
      <p:ext uri="{BB962C8B-B14F-4D97-AF65-F5344CB8AC3E}">
        <p14:creationId xmlns:p14="http://schemas.microsoft.com/office/powerpoint/2010/main" val="541142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839" y="-134795"/>
            <a:ext cx="9956800" cy="1143000"/>
          </a:xfrm>
        </p:spPr>
        <p:txBody>
          <a:bodyPr/>
          <a:lstStyle/>
          <a:p>
            <a:pPr algn="ctr"/>
            <a:r>
              <a:rPr lang="ru-RU" b="1" dirty="0" smtClean="0">
                <a:solidFill>
                  <a:schemeClr val="tx2">
                    <a:lumMod val="75000"/>
                  </a:schemeClr>
                </a:solidFill>
              </a:rPr>
              <a:t>Задачи Программы</a:t>
            </a:r>
            <a:endParaRPr lang="ru-RU" b="1" dirty="0">
              <a:solidFill>
                <a:schemeClr val="tx2">
                  <a:lumMod val="75000"/>
                </a:schemeClr>
              </a:solidFill>
            </a:endParaRPr>
          </a:p>
        </p:txBody>
      </p:sp>
      <p:sp>
        <p:nvSpPr>
          <p:cNvPr id="3" name="Объект 2"/>
          <p:cNvSpPr>
            <a:spLocks noGrp="1"/>
          </p:cNvSpPr>
          <p:nvPr>
            <p:ph sz="quarter" idx="1"/>
          </p:nvPr>
        </p:nvSpPr>
        <p:spPr>
          <a:xfrm>
            <a:off x="941697" y="1253067"/>
            <a:ext cx="10562916" cy="5215972"/>
          </a:xfrm>
        </p:spPr>
        <p:txBody>
          <a:bodyPr>
            <a:normAutofit fontScale="62500" lnSpcReduction="20000"/>
          </a:bodyPr>
          <a:lstStyle/>
          <a:p>
            <a:pPr lvl="0" algn="just"/>
            <a:r>
              <a:rPr lang="ru-RU" sz="2500" dirty="0">
                <a:solidFill>
                  <a:schemeClr val="accent1">
                    <a:lumMod val="75000"/>
                  </a:schemeClr>
                </a:solidFill>
              </a:rPr>
              <a:t>обеспечение единых для Российской Федерации содержания ДО и планируемых результатов освоения образовательной программы ДО;</a:t>
            </a:r>
          </a:p>
          <a:p>
            <a:pPr lvl="0" algn="just"/>
            <a:r>
              <a:rPr lang="ru-RU" sz="2500" dirty="0">
                <a:solidFill>
                  <a:schemeClr val="accent1">
                    <a:lumMod val="75000"/>
                  </a:schemeClr>
                </a:solidFill>
              </a:rPr>
              <a:t>приобщение детей (в соответствии с возрастными особенностями) к базовым ценностям российского народа - жизнь, достоинство, права и свободы человека, патриотизм, гражданственность,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 создание условий для формирования ценностного отношения к окружающему миру, становления опыта действий и поступков на основе осмысления ценностей;</a:t>
            </a:r>
          </a:p>
          <a:p>
            <a:pPr lvl="0" algn="just"/>
            <a:r>
              <a:rPr lang="ru-RU" sz="2500" dirty="0">
                <a:solidFill>
                  <a:schemeClr val="accent1">
                    <a:lumMod val="75000"/>
                  </a:schemeClr>
                </a:solidFill>
              </a:rPr>
              <a:t>построение (структурирование) содержания образовательной деятельности на основе учёта возрастных и индивидуальных особенностей развития;</a:t>
            </a:r>
          </a:p>
          <a:p>
            <a:pPr lvl="0" algn="just"/>
            <a:r>
              <a:rPr lang="ru-RU" sz="2500" dirty="0">
                <a:solidFill>
                  <a:schemeClr val="accent1">
                    <a:lumMod val="75000"/>
                  </a:schemeClr>
                </a:solidFill>
              </a:rPr>
              <a:t>создание условий для равного доступа к образованию для всех детей дошкольного возраста с учётом разнообразия образовательных потребностей и индивидуальных возможностей;</a:t>
            </a:r>
          </a:p>
          <a:p>
            <a:pPr lvl="0" algn="just"/>
            <a:r>
              <a:rPr lang="ru-RU" sz="2500" dirty="0">
                <a:solidFill>
                  <a:schemeClr val="accent1">
                    <a:lumMod val="75000"/>
                  </a:schemeClr>
                </a:solidFill>
              </a:rPr>
              <a:t>охрана и укрепление физического и психического здоровья детей, в том числе их эмоционального благополучия;</a:t>
            </a:r>
          </a:p>
          <a:p>
            <a:pPr lvl="0" algn="just"/>
            <a:r>
              <a:rPr lang="ru-RU" sz="2500" dirty="0">
                <a:solidFill>
                  <a:schemeClr val="accent1">
                    <a:lumMod val="75000"/>
                  </a:schemeClr>
                </a:solidFill>
              </a:rPr>
              <a:t>обеспечение развития физических, личностных, нравственных качеств и основ патриотизма, интеллектуальных и художественно-творческих способностей ребёнка, его инициативности, самостоятельности и ответственности;</a:t>
            </a:r>
          </a:p>
          <a:p>
            <a:pPr lvl="0" algn="just"/>
            <a:r>
              <a:rPr lang="ru-RU" sz="2500" dirty="0">
                <a:solidFill>
                  <a:schemeClr val="accent1">
                    <a:lumMod val="75000"/>
                  </a:schemeClr>
                </a:solidFill>
              </a:rPr>
              <a:t>обеспечение психолого-педагогической поддержки семьи и повышение компетентности родителей (законных представителей) в вопросах воспитания, обучения и развития, охраны и укрепления здоровья детей, обеспечения их безопасности;</a:t>
            </a:r>
          </a:p>
          <a:p>
            <a:pPr lvl="0" algn="just"/>
            <a:r>
              <a:rPr lang="ru-RU" sz="2500" dirty="0">
                <a:solidFill>
                  <a:schemeClr val="accent1">
                    <a:lumMod val="75000"/>
                  </a:schemeClr>
                </a:solidFill>
              </a:rPr>
              <a:t>достижение детьми на этапе завершения ДО уровня развития, необходимого и достаточного для успешного освоения ими образовательных программ начального общего образования.</a:t>
            </a:r>
          </a:p>
          <a:p>
            <a:endParaRPr lang="ru-RU" dirty="0">
              <a:solidFill>
                <a:schemeClr val="accent1">
                  <a:lumMod val="75000"/>
                </a:schemeClr>
              </a:solidFill>
            </a:endParaRPr>
          </a:p>
        </p:txBody>
      </p:sp>
    </p:spTree>
    <p:extLst>
      <p:ext uri="{BB962C8B-B14F-4D97-AF65-F5344CB8AC3E}">
        <p14:creationId xmlns:p14="http://schemas.microsoft.com/office/powerpoint/2010/main" val="8098801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solidFill>
                  <a:schemeClr val="tx2">
                    <a:lumMod val="75000"/>
                  </a:schemeClr>
                </a:solidFill>
              </a:rPr>
              <a:t>При разработке программы учитывались следующие </a:t>
            </a:r>
            <a:r>
              <a:rPr lang="ru-RU" b="1" dirty="0">
                <a:solidFill>
                  <a:schemeClr val="tx2">
                    <a:lumMod val="75000"/>
                  </a:schemeClr>
                </a:solidFill>
              </a:rPr>
              <a:t>значимые характеристики</a:t>
            </a:r>
            <a:r>
              <a:rPr lang="ru-RU" dirty="0">
                <a:solidFill>
                  <a:schemeClr val="tx2">
                    <a:lumMod val="75000"/>
                  </a:schemeClr>
                </a:solidFill>
              </a:rPr>
              <a:t>: </a:t>
            </a:r>
            <a:br>
              <a:rPr lang="ru-RU" dirty="0">
                <a:solidFill>
                  <a:schemeClr val="tx2">
                    <a:lumMod val="75000"/>
                  </a:schemeClr>
                </a:solidFill>
              </a:rPr>
            </a:br>
            <a:endParaRPr lang="ru-RU" dirty="0">
              <a:solidFill>
                <a:schemeClr val="tx2">
                  <a:lumMod val="75000"/>
                </a:schemeClr>
              </a:solidFill>
            </a:endParaRPr>
          </a:p>
        </p:txBody>
      </p:sp>
      <p:sp>
        <p:nvSpPr>
          <p:cNvPr id="3" name="Объект 2"/>
          <p:cNvSpPr>
            <a:spLocks noGrp="1"/>
          </p:cNvSpPr>
          <p:nvPr>
            <p:ph sz="quarter" idx="1"/>
          </p:nvPr>
        </p:nvSpPr>
        <p:spPr/>
        <p:txBody>
          <a:bodyPr>
            <a:normAutofit/>
          </a:bodyPr>
          <a:lstStyle/>
          <a:p>
            <a:pPr lvl="0"/>
            <a:r>
              <a:rPr lang="ru-RU" dirty="0" smtClean="0">
                <a:solidFill>
                  <a:schemeClr val="accent1">
                    <a:lumMod val="75000"/>
                  </a:schemeClr>
                </a:solidFill>
              </a:rPr>
              <a:t>Географическое </a:t>
            </a:r>
            <a:r>
              <a:rPr lang="ru-RU" dirty="0">
                <a:solidFill>
                  <a:schemeClr val="accent1">
                    <a:lumMod val="75000"/>
                  </a:schemeClr>
                </a:solidFill>
              </a:rPr>
              <a:t>месторасположение </a:t>
            </a:r>
          </a:p>
          <a:p>
            <a:pPr lvl="0"/>
            <a:r>
              <a:rPr lang="ru-RU" dirty="0" smtClean="0">
                <a:solidFill>
                  <a:schemeClr val="accent1">
                    <a:lumMod val="75000"/>
                  </a:schemeClr>
                </a:solidFill>
              </a:rPr>
              <a:t>Климатические </a:t>
            </a:r>
            <a:r>
              <a:rPr lang="ru-RU" dirty="0">
                <a:solidFill>
                  <a:schemeClr val="accent1">
                    <a:lumMod val="75000"/>
                  </a:schemeClr>
                </a:solidFill>
              </a:rPr>
              <a:t>условия</a:t>
            </a:r>
          </a:p>
          <a:p>
            <a:pPr lvl="0"/>
            <a:r>
              <a:rPr lang="ru-RU" dirty="0">
                <a:solidFill>
                  <a:schemeClr val="accent1">
                    <a:lumMod val="75000"/>
                  </a:schemeClr>
                </a:solidFill>
              </a:rPr>
              <a:t>Специфика национальных, социокультурных и иных условий в которых осуществляется образовательная деятельность.</a:t>
            </a:r>
          </a:p>
          <a:p>
            <a:pPr lvl="0"/>
            <a:r>
              <a:rPr lang="ru-RU" dirty="0">
                <a:solidFill>
                  <a:schemeClr val="accent1">
                    <a:lumMod val="75000"/>
                  </a:schemeClr>
                </a:solidFill>
              </a:rPr>
              <a:t>Социально-демографические особенности.</a:t>
            </a:r>
          </a:p>
          <a:p>
            <a:pPr lvl="0"/>
            <a:r>
              <a:rPr lang="ru-RU" dirty="0">
                <a:solidFill>
                  <a:schemeClr val="accent1">
                    <a:lumMod val="75000"/>
                  </a:schemeClr>
                </a:solidFill>
              </a:rPr>
              <a:t>Особенности образовательного процесса.</a:t>
            </a:r>
          </a:p>
          <a:p>
            <a:pPr lvl="0"/>
            <a:r>
              <a:rPr lang="ru-RU" dirty="0">
                <a:solidFill>
                  <a:schemeClr val="accent1">
                    <a:lumMod val="75000"/>
                  </a:schemeClr>
                </a:solidFill>
              </a:rPr>
              <a:t>Кадровый потенциал.</a:t>
            </a:r>
          </a:p>
          <a:p>
            <a:pPr lvl="0"/>
            <a:r>
              <a:rPr lang="ru-RU" dirty="0">
                <a:solidFill>
                  <a:schemeClr val="accent1">
                    <a:lumMod val="75000"/>
                  </a:schemeClr>
                </a:solidFill>
              </a:rPr>
              <a:t>Контингент родителей.</a:t>
            </a:r>
          </a:p>
          <a:p>
            <a:pPr lvl="0"/>
            <a:r>
              <a:rPr lang="ru-RU" dirty="0">
                <a:solidFill>
                  <a:schemeClr val="accent1">
                    <a:lumMod val="75000"/>
                  </a:schemeClr>
                </a:solidFill>
              </a:rPr>
              <a:t>Возрастные особенности детей.</a:t>
            </a:r>
          </a:p>
          <a:p>
            <a:endParaRPr lang="ru-RU" dirty="0"/>
          </a:p>
        </p:txBody>
      </p:sp>
    </p:spTree>
    <p:extLst>
      <p:ext uri="{BB962C8B-B14F-4D97-AF65-F5344CB8AC3E}">
        <p14:creationId xmlns:p14="http://schemas.microsoft.com/office/powerpoint/2010/main" val="17463591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b="1" dirty="0">
                <a:solidFill>
                  <a:schemeClr val="tx2">
                    <a:lumMod val="75000"/>
                  </a:schemeClr>
                </a:solidFill>
              </a:rPr>
              <a:t>Планируемые результаты освоения Программы</a:t>
            </a:r>
            <a:r>
              <a:rPr lang="ru-RU" dirty="0">
                <a:solidFill>
                  <a:schemeClr val="tx2">
                    <a:lumMod val="75000"/>
                  </a:schemeClr>
                </a:solidFill>
              </a:rPr>
              <a:t/>
            </a:r>
            <a:br>
              <a:rPr lang="ru-RU" dirty="0">
                <a:solidFill>
                  <a:schemeClr val="tx2">
                    <a:lumMod val="75000"/>
                  </a:schemeClr>
                </a:solidFill>
              </a:rPr>
            </a:br>
            <a:endParaRPr lang="ru-RU" dirty="0">
              <a:solidFill>
                <a:schemeClr val="tx2">
                  <a:lumMod val="75000"/>
                </a:schemeClr>
              </a:solidFill>
            </a:endParaRPr>
          </a:p>
        </p:txBody>
      </p:sp>
      <p:sp>
        <p:nvSpPr>
          <p:cNvPr id="3" name="Объект 2"/>
          <p:cNvSpPr>
            <a:spLocks noGrp="1"/>
          </p:cNvSpPr>
          <p:nvPr>
            <p:ph sz="quarter" idx="1"/>
          </p:nvPr>
        </p:nvSpPr>
        <p:spPr>
          <a:xfrm>
            <a:off x="1064525" y="1078173"/>
            <a:ext cx="10440087" cy="5554639"/>
          </a:xfrm>
        </p:spPr>
        <p:txBody>
          <a:bodyPr>
            <a:normAutofit fontScale="70000" lnSpcReduction="20000"/>
          </a:bodyPr>
          <a:lstStyle/>
          <a:p>
            <a:pPr algn="just"/>
            <a:r>
              <a:rPr lang="ru-RU" dirty="0">
                <a:solidFill>
                  <a:schemeClr val="accent1">
                    <a:lumMod val="75000"/>
                  </a:schemeClr>
                </a:solidFill>
              </a:rPr>
              <a:t>В соответствии с ФГОС ДО специфика дошкольного возраста и системные особенности ДО делают неправомерными требования от ребёнка дошкольного возраста конкретных образовательных достижений. Поэтому планируемые результаты освоения Программы представляют собой возрастные характеристики возможных достижений ребёнка дошкольного возраста на разных возрастных этапах и к завершению ДО.</a:t>
            </a:r>
          </a:p>
          <a:p>
            <a:pPr algn="just"/>
            <a:r>
              <a:rPr lang="ru-RU" dirty="0">
                <a:solidFill>
                  <a:schemeClr val="accent1">
                    <a:lumMod val="75000"/>
                  </a:schemeClr>
                </a:solidFill>
              </a:rPr>
              <a:t>В соответствии с периодизацией психического развития ребёнка согласно культурно-исторической психологии, дошкольное детство подразделяется на три возраста: младенческий (первое и второе полугодия жизни), ранний (от одного года до трех лет) и дошкольный возраст (от трех до семи лет).</a:t>
            </a:r>
          </a:p>
          <a:p>
            <a:pPr algn="just"/>
            <a:r>
              <a:rPr lang="ru-RU" dirty="0">
                <a:solidFill>
                  <a:schemeClr val="accent1">
                    <a:lumMod val="75000"/>
                  </a:schemeClr>
                </a:solidFill>
              </a:rPr>
              <a:t>Обозначенные в </a:t>
            </a:r>
            <a:r>
              <a:rPr lang="ru-RU" dirty="0" smtClean="0">
                <a:solidFill>
                  <a:schemeClr val="accent1">
                    <a:lumMod val="75000"/>
                  </a:schemeClr>
                </a:solidFill>
              </a:rPr>
              <a:t>Программе </a:t>
            </a:r>
            <a:r>
              <a:rPr lang="ru-RU" dirty="0">
                <a:solidFill>
                  <a:schemeClr val="accent1">
                    <a:lumMod val="75000"/>
                  </a:schemeClr>
                </a:solidFill>
              </a:rPr>
              <a:t>возрастные ориентиры «к одному году», «к трем годам» и так далее имеют условный характер, что предполагает широкий возрастной диапазон для достижения ребёнком планируемых результатов. Это связано с неустойчивостью, </a:t>
            </a:r>
            <a:r>
              <a:rPr lang="ru-RU" dirty="0" err="1">
                <a:solidFill>
                  <a:schemeClr val="accent1">
                    <a:lumMod val="75000"/>
                  </a:schemeClr>
                </a:solidFill>
              </a:rPr>
              <a:t>гетерохронностью</a:t>
            </a:r>
            <a:r>
              <a:rPr lang="ru-RU" dirty="0">
                <a:solidFill>
                  <a:schemeClr val="accent1">
                    <a:lumMod val="75000"/>
                  </a:schemeClr>
                </a:solidFill>
              </a:rPr>
              <a:t> и индивидуальным темпом психического развития детей в дошкольном детстве, особенно при прохождении критических периодов. По этой причине ребёнок может продемонстрировать обозначенные в планируемых результатах возрастные характеристики развития раньше или позже заданных возрастных ориентиров.</a:t>
            </a:r>
          </a:p>
          <a:p>
            <a:pPr algn="just"/>
            <a:r>
              <a:rPr lang="ru-RU" dirty="0">
                <a:solidFill>
                  <a:schemeClr val="accent1">
                    <a:lumMod val="75000"/>
                  </a:schemeClr>
                </a:solidFill>
              </a:rPr>
              <a:t>Степень выраженности возрастных характеристик возможных достижений может различаться у детей одного возраста по причине высокой индивидуализации их психического развития и разных стартовых условий освоения образовательной программы. Обозначенные различия не должны быть констатированы как трудности ребёнка в освоении образовательной программы ДОО и не подразумевают его включения в соответствующую целевую группу.</a:t>
            </a:r>
          </a:p>
          <a:p>
            <a:pPr marL="0" indent="0">
              <a:buNone/>
            </a:pPr>
            <a:endParaRPr lang="ru-RU" dirty="0"/>
          </a:p>
        </p:txBody>
      </p:sp>
    </p:spTree>
    <p:extLst>
      <p:ext uri="{BB962C8B-B14F-4D97-AF65-F5344CB8AC3E}">
        <p14:creationId xmlns:p14="http://schemas.microsoft.com/office/powerpoint/2010/main" val="382997296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163</TotalTime>
  <Words>1515</Words>
  <Application>Microsoft Office PowerPoint</Application>
  <PresentationFormat>Произвольный</PresentationFormat>
  <Paragraphs>59</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Эркер</vt:lpstr>
      <vt:lpstr>Образовательная программа дошкольного образования Муниципального бюджетного дошкольного образовательного учреждения «Детский сад №2 «Рябинушка» Зеленодольского муниципального района Республики Татарстан</vt:lpstr>
      <vt:lpstr>Презентация PowerPoint</vt:lpstr>
      <vt:lpstr>Программа разработана на основании:  </vt:lpstr>
      <vt:lpstr>Презентация PowerPoint</vt:lpstr>
      <vt:lpstr>Презентация PowerPoint</vt:lpstr>
      <vt:lpstr>Цель Программы</vt:lpstr>
      <vt:lpstr>Задачи Программы</vt:lpstr>
      <vt:lpstr>При разработке программы учитывались следующие значимые характеристики:  </vt:lpstr>
      <vt:lpstr>Планируемые результаты освоения Программы </vt:lpstr>
      <vt:lpstr>Содержание образовательной деятельности</vt:lpstr>
      <vt:lpstr>Цели взаимодействия педагогического коллектива ДОО с семьями обучающихся:</vt:lpstr>
      <vt:lpstr>Задачи взаимодействия педагогического коллектива ДОО с семьями обучающихся:</vt:lpstr>
      <vt:lpstr>Направления деятельности  педагогического коллектива ДОО с родителями  (законными представителями) обучающихся:</vt:lpstr>
      <vt:lpstr>Программа воспитания</vt:lpstr>
      <vt:lpstr>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Образовательная программа дошкольного образования Муниципального бюджетного дошкольного образовательного учреждения «Детский сад №30 «Кораблик» Зеленодольского муниципального района Республики Татарстан»</dc:title>
  <dc:creator>User4</dc:creator>
  <cp:lastModifiedBy>Пользователь</cp:lastModifiedBy>
  <cp:revision>14</cp:revision>
  <dcterms:created xsi:type="dcterms:W3CDTF">2023-08-28T10:01:56Z</dcterms:created>
  <dcterms:modified xsi:type="dcterms:W3CDTF">2026-03-05T11:49:21Z</dcterms:modified>
</cp:coreProperties>
</file>